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Gelasio"/>
      <p:regular r:id="rId13"/>
      <p:bold r:id="rId14"/>
      <p:italic r:id="rId15"/>
      <p:boldItalic r:id="rId16"/>
    </p:embeddedFont>
    <p:embeddedFont>
      <p:font typeface="Gelasio SemiBold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Znpe9C5P1PJgF1RlRsZeo5Sja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elasio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Gelasi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Gelasio-italic.fntdata"/><Relationship Id="rId14" Type="http://schemas.openxmlformats.org/officeDocument/2006/relationships/font" Target="fonts/Gelasio-bold.fntdata"/><Relationship Id="rId17" Type="http://schemas.openxmlformats.org/officeDocument/2006/relationships/font" Target="fonts/GelasioSemiBold-regular.fntdata"/><Relationship Id="rId16" Type="http://schemas.openxmlformats.org/officeDocument/2006/relationships/font" Target="fonts/Gelasio-boldItalic.fntdata"/><Relationship Id="rId5" Type="http://schemas.openxmlformats.org/officeDocument/2006/relationships/slide" Target="slides/slide1.xml"/><Relationship Id="rId19" Type="http://schemas.openxmlformats.org/officeDocument/2006/relationships/font" Target="fonts/GelasioSemiBold-italic.fntdata"/><Relationship Id="rId6" Type="http://schemas.openxmlformats.org/officeDocument/2006/relationships/slide" Target="slides/slide2.xml"/><Relationship Id="rId18" Type="http://schemas.openxmlformats.org/officeDocument/2006/relationships/font" Target="fonts/Gelasio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793801" y="2864525"/>
            <a:ext cx="8210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b="1" i="0" lang="en-US" sz="44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Fases del Ciclo Económico</a:t>
            </a:r>
            <a:endParaRPr b="0" i="0" sz="44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El ciclo económico es un patrón de expansión y contracción que ocurre de manera natural en la economía. Esta presentación explorará las fases clave de este ciclo, incluyendo la expansión, el pico, la contracción y la recesión, así como la posterior recuperación.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b="1" i="0" lang="en-US" sz="44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Expansión: Definición y Características</a:t>
            </a:r>
            <a:endParaRPr b="0" i="0" sz="44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455093" y="3027521"/>
            <a:ext cx="16049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1</a:t>
            </a:r>
            <a:endParaRPr b="0" i="0" sz="265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7017306" y="29425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Demanda Alta</a:t>
            </a:r>
            <a:endParaRPr b="0" i="0" sz="22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7017306" y="3432929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Los consumidores compran más bienes y servicios, impulsando el crecimiento económico.</a:t>
            </a:r>
            <a:endParaRPr b="0" i="0" sz="17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10323909" y="3027521"/>
            <a:ext cx="20621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2</a:t>
            </a:r>
            <a:endParaRPr b="0" i="0" sz="26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10908983" y="2942511"/>
            <a:ext cx="284333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Empleo en Aumento</a:t>
            </a:r>
            <a:endParaRPr b="0" i="0" sz="220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10908983" y="3432929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Las empresas contratan más trabajadores para satisfacer la mayor demanda.</a:t>
            </a:r>
            <a:endParaRPr b="0" i="0" sz="17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6280190" y="536650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6432828" y="5451515"/>
            <a:ext cx="20502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3</a:t>
            </a:r>
            <a:endParaRPr b="0" i="0" sz="26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017306" y="53665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Inversión Creciente</a:t>
            </a:r>
            <a:endParaRPr b="0" i="0" sz="22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017306" y="5856923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Las empresas invierten en nueva infraestructura y tecnología para expandirse.</a:t>
            </a:r>
            <a:endParaRPr b="0" i="0" sz="17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10171867" y="536650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10320933" y="5451515"/>
            <a:ext cx="21216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4</a:t>
            </a:r>
            <a:endParaRPr b="0" i="0" sz="26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10908983" y="5366504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Confianza del Consumidor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10908983" y="6211253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Los consumidores se sienten optimistas sobre el futuro económico.</a:t>
            </a:r>
            <a:endParaRPr b="0" i="0" sz="175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12616800" y="7584425"/>
            <a:ext cx="2013600" cy="645300"/>
          </a:xfrm>
          <a:prstGeom prst="rect">
            <a:avLst/>
          </a:prstGeom>
          <a:solidFill>
            <a:srgbClr val="F9F6F0"/>
          </a:solidFill>
          <a:ln cap="flat" cmpd="sng" w="9525">
            <a:solidFill>
              <a:srgbClr val="F9F6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793801" y="858675"/>
            <a:ext cx="8152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b="1" i="0" lang="en-US" sz="44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Pico: Definición y Señales</a:t>
            </a:r>
            <a:endParaRPr b="0" i="0" sz="44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fmla="val 111628" name="adj"/>
            </a:avLst>
          </a:prstGeom>
          <a:solidFill>
            <a:srgbClr val="D4CE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D4CE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1053703" y="2247781"/>
            <a:ext cx="16049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1</a:t>
            </a:r>
            <a:endParaRPr b="0" i="0" sz="26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Demanda Máxima</a:t>
            </a:r>
            <a:endParaRPr b="0" i="0" sz="22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 economía alcanza su punto más alto de actividad y consumo.</a:t>
            </a:r>
            <a:endParaRPr b="0" i="0" sz="17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D4CE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1030843" y="4144447"/>
            <a:ext cx="20621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2</a:t>
            </a:r>
            <a:endParaRPr b="0" i="0" sz="26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Inflación Alta</a:t>
            </a:r>
            <a:endParaRPr b="0" i="0" sz="220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Los precios suben rápidamente, erosionando el poder adquisitivo.</a:t>
            </a:r>
            <a:endParaRPr b="0" i="0" sz="175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D4CE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1031438" y="6041112"/>
            <a:ext cx="20502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650"/>
              <a:buFont typeface="Gelasio SemiBold"/>
              <a:buNone/>
            </a:pPr>
            <a:r>
              <a:rPr b="1" i="0" lang="en-US" sz="26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3</a:t>
            </a:r>
            <a:endParaRPr b="0" i="0" sz="265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Empleos al Límite</a:t>
            </a:r>
            <a:endParaRPr b="0" i="0" sz="220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El mercado laboral llega a su punto de saturación, con muy poco desempleo.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/>
          <p:nvPr/>
        </p:nvSpPr>
        <p:spPr>
          <a:xfrm>
            <a:off x="793802" y="2177050"/>
            <a:ext cx="11134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b="1" i="0" lang="en-US" sz="44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Contracción: Definición y Causas</a:t>
            </a:r>
            <a:endParaRPr b="0" i="0" sz="445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Definición</a:t>
            </a:r>
            <a:endParaRPr b="0" i="0" sz="22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 contracción es una fase del ciclo económico caracterizada por una disminución general en la actividad económica.</a:t>
            </a:r>
            <a:endParaRPr b="0" i="0" sz="175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Causas</a:t>
            </a:r>
            <a:endParaRPr b="0" i="0" sz="22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Puede ser provocada por factores como una reducción en la demanda de consumo, una caída en la inversión, o shocks externos como crisis financieras o políticas.</a:t>
            </a:r>
            <a:endParaRPr b="0" i="0" sz="175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200"/>
              <a:buFont typeface="Gelasio SemiBold"/>
              <a:buNone/>
            </a:pPr>
            <a:r>
              <a:rPr b="1" i="0" lang="en-US" sz="220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Efectos</a:t>
            </a:r>
            <a:endParaRPr b="0" i="0" sz="220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 contracción conlleva a un aumento del desempleo, una caída en los beneficios empresariales y una disminución de la producción.</a:t>
            </a:r>
            <a:endParaRPr b="0" i="0" sz="175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12616800" y="7584425"/>
            <a:ext cx="2013600" cy="645300"/>
          </a:xfrm>
          <a:prstGeom prst="rect">
            <a:avLst/>
          </a:prstGeom>
          <a:solidFill>
            <a:srgbClr val="F9F6F0"/>
          </a:solidFill>
          <a:ln cap="flat" cmpd="sng" w="9525">
            <a:solidFill>
              <a:srgbClr val="F9F6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6265069" y="613410"/>
            <a:ext cx="7586663" cy="139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350"/>
              <a:buFont typeface="Gelasio SemiBold"/>
              <a:buNone/>
            </a:pPr>
            <a:r>
              <a:rPr b="1" i="0" lang="en-US" sz="43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Recesión: Definición y Efectos</a:t>
            </a:r>
            <a:endParaRPr b="0" i="0" sz="43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6265069" y="2337792"/>
            <a:ext cx="3682127" cy="2705933"/>
          </a:xfrm>
          <a:prstGeom prst="roundRect">
            <a:avLst>
              <a:gd fmla="val 1233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6487478" y="2560201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150"/>
              <a:buFont typeface="Gelasio SemiBold"/>
              <a:buNone/>
            </a:pPr>
            <a:r>
              <a:rPr b="1" i="0" lang="en-US" sz="21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Definición</a:t>
            </a:r>
            <a:endParaRPr b="0" i="0" sz="21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6487478" y="3041333"/>
            <a:ext cx="3237309" cy="1779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 recesión es una fase más profunda y prolongada de la contracción, donde la actividad económica se reduce significativamente.</a:t>
            </a:r>
            <a:endParaRPr b="0" i="0" sz="17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10169604" y="2337792"/>
            <a:ext cx="3682127" cy="2705933"/>
          </a:xfrm>
          <a:prstGeom prst="roundRect">
            <a:avLst>
              <a:gd fmla="val 1233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10392013" y="2560201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150"/>
              <a:buFont typeface="Gelasio SemiBold"/>
              <a:buNone/>
            </a:pPr>
            <a:r>
              <a:rPr b="1" i="0" lang="en-US" sz="21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Consumo a la Baja</a:t>
            </a:r>
            <a:endParaRPr b="0" i="0" sz="21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10392013" y="3041333"/>
            <a:ext cx="3237309" cy="142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Los consumidores disminuyen considerablemente sus compras, lo que afecta a las empresas y la producción.</a:t>
            </a:r>
            <a:endParaRPr b="0" i="0" sz="175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6265069" y="5266134"/>
            <a:ext cx="3682127" cy="2349937"/>
          </a:xfrm>
          <a:prstGeom prst="roundRect">
            <a:avLst>
              <a:gd fmla="val 1420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6487478" y="5488543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150"/>
              <a:buFont typeface="Gelasio SemiBold"/>
              <a:buNone/>
            </a:pPr>
            <a:r>
              <a:rPr b="1" i="0" lang="en-US" sz="21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Desempleo Elevado</a:t>
            </a:r>
            <a:endParaRPr b="0" i="0" sz="215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6487478" y="5969675"/>
            <a:ext cx="3237309" cy="1067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 caída en la demanda obliga a las empresas a recortar personal, lo que aumenta el desempleo.</a:t>
            </a:r>
            <a:endParaRPr b="0" i="0" sz="17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10169604" y="5266134"/>
            <a:ext cx="3682127" cy="2349937"/>
          </a:xfrm>
          <a:prstGeom prst="roundRect">
            <a:avLst>
              <a:gd fmla="val 1420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10392013" y="5488543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150"/>
              <a:buFont typeface="Gelasio SemiBold"/>
              <a:buNone/>
            </a:pPr>
            <a:r>
              <a:rPr b="1" i="0" lang="en-US" sz="21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Incertidumbre</a:t>
            </a:r>
            <a:endParaRPr b="0" i="0" sz="215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10392013" y="5969675"/>
            <a:ext cx="3237309" cy="142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 recesión genera un clima de miedo e inseguridad que ralentiza aún más la actividad económica.</a:t>
            </a:r>
            <a:endParaRPr b="0" i="0" sz="175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12616800" y="7713450"/>
            <a:ext cx="2013600" cy="516300"/>
          </a:xfrm>
          <a:prstGeom prst="rect">
            <a:avLst/>
          </a:prstGeom>
          <a:solidFill>
            <a:srgbClr val="F9F6F0"/>
          </a:solidFill>
          <a:ln cap="flat" cmpd="sng" w="9525">
            <a:solidFill>
              <a:srgbClr val="F9F6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550"/>
              <a:buFont typeface="Gelasio SemiBold"/>
              <a:buNone/>
            </a:pPr>
            <a:r>
              <a:rPr b="1" i="0" lang="en-US" sz="35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Recuperación: Señales y Estrategias</a:t>
            </a:r>
            <a:endParaRPr b="0" i="0" sz="3550" u="none" cap="none" strike="noStrike"/>
          </a:p>
        </p:txBody>
      </p:sp>
      <p:pic>
        <p:nvPicPr>
          <p:cNvPr descr="preencoded.png"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2908" y="1909763"/>
            <a:ext cx="909280" cy="1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7304944" y="2091575"/>
            <a:ext cx="4380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 SemiBold"/>
              <a:buNone/>
            </a:pPr>
            <a:r>
              <a:rPr b="1" i="0" lang="en-US" sz="17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Aumento de la Demanda</a:t>
            </a:r>
            <a:endParaRPr b="0" i="0" sz="17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7304961" y="2484715"/>
            <a:ext cx="6688931" cy="290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400"/>
              <a:buFont typeface="Gelasio"/>
              <a:buNone/>
            </a:pPr>
            <a:r>
              <a:rPr b="0" i="0" lang="en-US" sz="14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Los consumidores empiezan a gastar más, impulsando la producción y las ventas.</a:t>
            </a:r>
            <a:endParaRPr b="0" i="0" sz="1400" u="none" cap="none" strike="noStrike"/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2908" y="3364587"/>
            <a:ext cx="909280" cy="1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7304961" y="3546396"/>
            <a:ext cx="2273260" cy="284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 SemiBold"/>
              <a:buNone/>
            </a:pPr>
            <a:r>
              <a:rPr b="1" i="0" lang="en-US" sz="17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Mayor Inversión</a:t>
            </a:r>
            <a:endParaRPr b="0" i="0" sz="175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7304961" y="3939540"/>
            <a:ext cx="6688931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400"/>
              <a:buFont typeface="Gelasio"/>
              <a:buNone/>
            </a:pPr>
            <a:r>
              <a:rPr b="0" i="0" lang="en-US" sz="14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Las empresas retoman planes de expansión e innovación, inyectando capital a la economía.</a:t>
            </a:r>
            <a:endParaRPr b="0" i="0" sz="1400" u="none" cap="none" strike="noStrike"/>
          </a:p>
        </p:txBody>
      </p:sp>
      <p:pic>
        <p:nvPicPr>
          <p:cNvPr descr="preencoded.png" id="144" name="Google Shape;14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2908" y="4819412"/>
            <a:ext cx="909280" cy="1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/>
          <p:nvPr/>
        </p:nvSpPr>
        <p:spPr>
          <a:xfrm>
            <a:off x="7304945" y="5001225"/>
            <a:ext cx="3878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 SemiBold"/>
              <a:buNone/>
            </a:pPr>
            <a:r>
              <a:rPr b="1" i="0" lang="en-US" sz="17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Empleo en Crecimiento</a:t>
            </a:r>
            <a:endParaRPr b="0" i="0" sz="175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7304961" y="5394365"/>
            <a:ext cx="6688931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400"/>
              <a:buFont typeface="Gelasio"/>
              <a:buNone/>
            </a:pPr>
            <a:r>
              <a:rPr b="0" i="0" lang="en-US" sz="14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Las compañías contratan más trabajadores a medida que la actividad económica se recupera.</a:t>
            </a:r>
            <a:endParaRPr b="0" i="0" sz="1400" u="none" cap="none" strike="noStrike"/>
          </a:p>
        </p:txBody>
      </p:sp>
      <p:pic>
        <p:nvPicPr>
          <p:cNvPr descr="preencoded.png" id="147" name="Google Shape;14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2908" y="6274237"/>
            <a:ext cx="909280" cy="1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7304942" y="6456050"/>
            <a:ext cx="410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 SemiBold"/>
              <a:buNone/>
            </a:pPr>
            <a:r>
              <a:rPr b="1" i="0" lang="en-US" sz="17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Políticas de Estímulo</a:t>
            </a:r>
            <a:endParaRPr b="0" i="0" sz="175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7304961" y="6849189"/>
            <a:ext cx="6688931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400"/>
              <a:buFont typeface="Gelasio"/>
              <a:buNone/>
            </a:pPr>
            <a:r>
              <a:rPr b="0" i="0" lang="en-US" sz="14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Los gobiernos implementan medidas para reactivar la economía, como reducción de tasas de interés.</a:t>
            </a:r>
            <a:endParaRPr b="0" i="0" sz="140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12616800" y="7713450"/>
            <a:ext cx="2013600" cy="516300"/>
          </a:xfrm>
          <a:prstGeom prst="rect">
            <a:avLst/>
          </a:prstGeom>
          <a:solidFill>
            <a:srgbClr val="F9F6F0"/>
          </a:solidFill>
          <a:ln cap="flat" cmpd="sng" w="9525">
            <a:solidFill>
              <a:srgbClr val="F9F6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6260902" y="787479"/>
            <a:ext cx="7594997" cy="1383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350"/>
              <a:buFont typeface="Gelasio SemiBold"/>
              <a:buNone/>
            </a:pPr>
            <a:r>
              <a:rPr b="1" i="0" lang="en-US" sz="43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Impacto de las Fases en la Economía</a:t>
            </a:r>
            <a:endParaRPr b="0" i="0" sz="4350" u="none" cap="none" strike="noStrike"/>
          </a:p>
        </p:txBody>
      </p:sp>
      <p:pic>
        <p:nvPicPr>
          <p:cNvPr descr="preencoded.png" id="158" name="Google Shape;1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0902" y="2502337"/>
            <a:ext cx="553164" cy="55316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6260902" y="3276719"/>
            <a:ext cx="2766179" cy="34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150"/>
              <a:buFont typeface="Gelasio SemiBold"/>
              <a:buNone/>
            </a:pPr>
            <a:r>
              <a:rPr b="1" i="0" lang="en-US" sz="21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Crecimiento</a:t>
            </a:r>
            <a:endParaRPr b="0" i="0" sz="21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6260902" y="3755112"/>
            <a:ext cx="3631525" cy="70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"/>
              <a:buNone/>
            </a:pPr>
            <a:r>
              <a:rPr b="0" i="0" lang="en-US" sz="17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 expansión económica impulsa el desarrollo y la creación de riqueza.</a:t>
            </a:r>
            <a:endParaRPr b="0" i="0" sz="1700" u="none" cap="none" strike="noStrike"/>
          </a:p>
        </p:txBody>
      </p:sp>
      <p:pic>
        <p:nvPicPr>
          <p:cNvPr descr="preencoded.png" id="161" name="Google Shape;16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4254" y="2502337"/>
            <a:ext cx="553164" cy="5531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10224254" y="3276719"/>
            <a:ext cx="2766179" cy="34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150"/>
              <a:buFont typeface="Gelasio SemiBold"/>
              <a:buNone/>
            </a:pPr>
            <a:r>
              <a:rPr b="1" i="0" lang="en-US" sz="21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Inflación</a:t>
            </a:r>
            <a:endParaRPr b="0" i="0" sz="215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10224254" y="3755112"/>
            <a:ext cx="3631644" cy="70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"/>
              <a:buNone/>
            </a:pPr>
            <a:r>
              <a:rPr b="0" i="0" lang="en-US" sz="17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El pico de actividad puede generar un aumento sostenido de los precios.</a:t>
            </a:r>
            <a:endParaRPr b="0" i="0" sz="1700" u="none" cap="none" strike="noStrike"/>
          </a:p>
        </p:txBody>
      </p:sp>
      <p:pic>
        <p:nvPicPr>
          <p:cNvPr descr="preencoded.png" id="164" name="Google Shape;16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0902" y="5127069"/>
            <a:ext cx="553164" cy="5531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/>
          <p:nvPr/>
        </p:nvSpPr>
        <p:spPr>
          <a:xfrm>
            <a:off x="6260902" y="5901452"/>
            <a:ext cx="2766179" cy="34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150"/>
              <a:buFont typeface="Gelasio SemiBold"/>
              <a:buNone/>
            </a:pPr>
            <a:r>
              <a:rPr b="1" i="0" lang="en-US" sz="21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Desempleo</a:t>
            </a:r>
            <a:endParaRPr b="0" i="0" sz="215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6260902" y="6379845"/>
            <a:ext cx="3631525" cy="1062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"/>
              <a:buNone/>
            </a:pPr>
            <a:r>
              <a:rPr b="0" i="0" lang="en-US" sz="17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 contracción y recesión se traducen en pérdida de puestos de trabajo.</a:t>
            </a:r>
            <a:endParaRPr b="0" i="0" sz="1700" u="none" cap="none" strike="noStrike"/>
          </a:p>
        </p:txBody>
      </p:sp>
      <p:pic>
        <p:nvPicPr>
          <p:cNvPr descr="preencoded.png" id="167" name="Google Shape;16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24254" y="5127069"/>
            <a:ext cx="553164" cy="5531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/>
          <p:nvPr/>
        </p:nvSpPr>
        <p:spPr>
          <a:xfrm>
            <a:off x="10224254" y="5901452"/>
            <a:ext cx="2766179" cy="34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150"/>
              <a:buFont typeface="Gelasio SemiBold"/>
              <a:buNone/>
            </a:pPr>
            <a:r>
              <a:rPr b="1" i="0" lang="en-US" sz="2150" u="none" cap="none" strike="noStrik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Recuperación</a:t>
            </a:r>
            <a:endParaRPr b="0" i="0" sz="2150" u="none" cap="none" strike="noStrike"/>
          </a:p>
        </p:txBody>
      </p:sp>
      <p:sp>
        <p:nvSpPr>
          <p:cNvPr id="169" name="Google Shape;169;p7"/>
          <p:cNvSpPr/>
          <p:nvPr/>
        </p:nvSpPr>
        <p:spPr>
          <a:xfrm>
            <a:off x="10224254" y="6379845"/>
            <a:ext cx="3631644" cy="1062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"/>
              <a:buNone/>
            </a:pPr>
            <a:r>
              <a:rPr b="0" i="0" lang="en-US" sz="17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La reactivación de la economía tras una recesión es crucial para el bienestar social.</a:t>
            </a:r>
            <a:endParaRPr b="0" i="0" sz="1700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12616800" y="7713450"/>
            <a:ext cx="2013600" cy="516300"/>
          </a:xfrm>
          <a:prstGeom prst="rect">
            <a:avLst/>
          </a:prstGeom>
          <a:solidFill>
            <a:srgbClr val="F9F6F0"/>
          </a:solidFill>
          <a:ln cap="flat" cmpd="sng" w="9525">
            <a:solidFill>
              <a:srgbClr val="F9F6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793803" y="4463525"/>
            <a:ext cx="12152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b="1" i="0" lang="en-US" sz="4450" u="none" cap="none" strike="noStrik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Conclusiones y Recomendaciones</a:t>
            </a:r>
            <a:endParaRPr b="0" i="0" sz="445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b="0" i="0" lang="en-US" sz="175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Entender las fases del ciclo económico es fundamental para que los gobiernos, empresas y ciudadanos puedan tomar decisiones informadas y adaptarse a los cambios. Es importante estar atentos a las señales de cada fase y aplicar las estrategias adecuadas para fomentar un desarrollo económico sostenible.</a:t>
            </a:r>
            <a:endParaRPr b="0" i="0" sz="175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12616800" y="7713450"/>
            <a:ext cx="2013600" cy="516300"/>
          </a:xfrm>
          <a:prstGeom prst="rect">
            <a:avLst/>
          </a:prstGeom>
          <a:solidFill>
            <a:srgbClr val="F9F6F0"/>
          </a:solidFill>
          <a:ln cap="flat" cmpd="sng" w="9525">
            <a:solidFill>
              <a:srgbClr val="F9F6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2024-11-04T14:02:04Z</dcterms:created>
  <dc:creator>PptxGenJS</dc:creator>
</cp:coreProperties>
</file>